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7" r:id="rId2"/>
    <p:sldId id="258" r:id="rId3"/>
    <p:sldId id="591" r:id="rId4"/>
    <p:sldId id="583" r:id="rId5"/>
    <p:sldId id="600" r:id="rId6"/>
    <p:sldId id="603" r:id="rId7"/>
    <p:sldId id="618" r:id="rId8"/>
    <p:sldId id="598" r:id="rId9"/>
    <p:sldId id="599" r:id="rId10"/>
    <p:sldId id="605" r:id="rId11"/>
    <p:sldId id="602" r:id="rId12"/>
    <p:sldId id="606" r:id="rId13"/>
    <p:sldId id="609" r:id="rId14"/>
    <p:sldId id="601" r:id="rId15"/>
    <p:sldId id="608" r:id="rId16"/>
    <p:sldId id="625" r:id="rId17"/>
    <p:sldId id="619" r:id="rId18"/>
    <p:sldId id="614" r:id="rId19"/>
    <p:sldId id="615" r:id="rId20"/>
    <p:sldId id="629" r:id="rId21"/>
    <p:sldId id="630" r:id="rId22"/>
    <p:sldId id="617" r:id="rId23"/>
    <p:sldId id="639" r:id="rId24"/>
    <p:sldId id="616" r:id="rId25"/>
    <p:sldId id="621" r:id="rId26"/>
    <p:sldId id="632" r:id="rId27"/>
    <p:sldId id="633" r:id="rId28"/>
    <p:sldId id="622" r:id="rId29"/>
    <p:sldId id="640" r:id="rId30"/>
    <p:sldId id="631" r:id="rId31"/>
    <p:sldId id="638" r:id="rId32"/>
    <p:sldId id="623" r:id="rId33"/>
    <p:sldId id="634" r:id="rId34"/>
    <p:sldId id="635" r:id="rId35"/>
    <p:sldId id="636" r:id="rId36"/>
    <p:sldId id="637" r:id="rId37"/>
    <p:sldId id="642" r:id="rId38"/>
    <p:sldId id="643" r:id="rId39"/>
    <p:sldId id="644" r:id="rId40"/>
    <p:sldId id="646" r:id="rId41"/>
    <p:sldId id="645" r:id="rId42"/>
    <p:sldId id="641" r:id="rId43"/>
    <p:sldId id="647" r:id="rId44"/>
    <p:sldId id="650" r:id="rId45"/>
    <p:sldId id="648" r:id="rId46"/>
    <p:sldId id="649" r:id="rId47"/>
    <p:sldId id="651" r:id="rId48"/>
    <p:sldId id="652" r:id="rId49"/>
    <p:sldId id="653" r:id="rId50"/>
    <p:sldId id="654" r:id="rId51"/>
    <p:sldId id="655" r:id="rId52"/>
    <p:sldId id="656" r:id="rId53"/>
    <p:sldId id="657" r:id="rId54"/>
    <p:sldId id="660" r:id="rId55"/>
    <p:sldId id="658" r:id="rId56"/>
    <p:sldId id="65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26B82D-4A80-5442-ADFA-E713DD9345C6}">
          <p14:sldIdLst>
            <p14:sldId id="257"/>
          </p14:sldIdLst>
        </p14:section>
        <p14:section name="Usability" id="{1E554E7E-B53A-C44E-A0C2-C87240A1FD47}">
          <p14:sldIdLst>
            <p14:sldId id="258"/>
            <p14:sldId id="591"/>
          </p14:sldIdLst>
        </p14:section>
        <p14:section name="Learnability" id="{8791D988-F68F-5B41-B606-18F757906487}">
          <p14:sldIdLst>
            <p14:sldId id="583"/>
            <p14:sldId id="600"/>
            <p14:sldId id="603"/>
            <p14:sldId id="618"/>
            <p14:sldId id="598"/>
            <p14:sldId id="599"/>
            <p14:sldId id="605"/>
            <p14:sldId id="602"/>
            <p14:sldId id="606"/>
            <p14:sldId id="609"/>
            <p14:sldId id="601"/>
            <p14:sldId id="608"/>
            <p14:sldId id="625"/>
            <p14:sldId id="619"/>
          </p14:sldIdLst>
        </p14:section>
        <p14:section name="Affordances" id="{5887831E-1347-2045-B8DC-504A4BD0A512}">
          <p14:sldIdLst>
            <p14:sldId id="614"/>
            <p14:sldId id="615"/>
            <p14:sldId id="629"/>
            <p14:sldId id="630"/>
            <p14:sldId id="617"/>
            <p14:sldId id="639"/>
            <p14:sldId id="616"/>
            <p14:sldId id="621"/>
            <p14:sldId id="632"/>
            <p14:sldId id="633"/>
            <p14:sldId id="622"/>
          </p14:sldIdLst>
        </p14:section>
        <p14:section name="Signifiers" id="{DBE094F3-4380-5640-8DE7-F121E79B0F1D}">
          <p14:sldIdLst>
            <p14:sldId id="640"/>
            <p14:sldId id="631"/>
            <p14:sldId id="638"/>
            <p14:sldId id="623"/>
            <p14:sldId id="634"/>
            <p14:sldId id="635"/>
            <p14:sldId id="636"/>
            <p14:sldId id="637"/>
          </p14:sldIdLst>
        </p14:section>
        <p14:section name="Metaphors" id="{49D57587-CFA5-5F46-878A-1C0387C4C584}">
          <p14:sldIdLst/>
        </p14:section>
        <p14:section name="Constraint" id="{20ED27BA-E830-E245-9293-B9F51D6C795F}">
          <p14:sldIdLst>
            <p14:sldId id="642"/>
            <p14:sldId id="643"/>
            <p14:sldId id="644"/>
            <p14:sldId id="646"/>
            <p14:sldId id="645"/>
          </p14:sldIdLst>
        </p14:section>
        <p14:section name="Mappings" id="{81D204B0-E44C-6D46-918B-A702D9A3F29B}">
          <p14:sldIdLst>
            <p14:sldId id="641"/>
            <p14:sldId id="647"/>
            <p14:sldId id="650"/>
            <p14:sldId id="648"/>
            <p14:sldId id="649"/>
          </p14:sldIdLst>
        </p14:section>
        <p14:section name="feedback" id="{B84CEC59-EB3A-D442-B35D-AE39BDE5EC00}">
          <p14:sldIdLst>
            <p14:sldId id="651"/>
            <p14:sldId id="652"/>
            <p14:sldId id="653"/>
            <p14:sldId id="654"/>
            <p14:sldId id="655"/>
            <p14:sldId id="656"/>
            <p14:sldId id="657"/>
            <p14:sldId id="660"/>
          </p14:sldIdLst>
        </p14:section>
        <p14:section name="Activity" id="{28F86937-5646-4341-9478-DD0A6215B20A}">
          <p14:sldIdLst>
            <p14:sldId id="658"/>
            <p14:sldId id="659"/>
          </p14:sldIdLst>
        </p14:section>
        <p14:section name="Metaphors" id="{59FE74FA-6178-EC42-A189-19ACF4D3C8E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0"/>
    <p:restoredTop sz="95782"/>
  </p:normalViewPr>
  <p:slideViewPr>
    <p:cSldViewPr snapToGrid="0" snapToObjects="1">
      <p:cViewPr>
        <p:scale>
          <a:sx n="122" d="100"/>
          <a:sy n="122" d="100"/>
        </p:scale>
        <p:origin x="968" y="208"/>
      </p:cViewPr>
      <p:guideLst/>
    </p:cSldViewPr>
  </p:slideViewPr>
  <p:outlineViewPr>
    <p:cViewPr>
      <p:scale>
        <a:sx n="33" d="100"/>
        <a:sy n="33" d="100"/>
      </p:scale>
      <p:origin x="0" y="-117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2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3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8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4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1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2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4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2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1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1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17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QHX-SjgQvQ&amp;list=PPSV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User Interface Design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5AE1-346D-DF3C-5B13-19DAC162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some cases, you will learn by reading a manual, watching a tutorial, taking a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99A1E-6C96-5C89-39FC-90A9AA1B6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Complex tasks</a:t>
            </a:r>
          </a:p>
          <a:p>
            <a:pPr marL="0" indent="0">
              <a:buNone/>
            </a:pPr>
            <a:r>
              <a:rPr lang="en-US" dirty="0"/>
              <a:t>Specialists/experts</a:t>
            </a:r>
          </a:p>
          <a:p>
            <a:pPr marL="0" indent="0">
              <a:buNone/>
            </a:pPr>
            <a:r>
              <a:rPr lang="en-US" dirty="0"/>
              <a:t>Tasks you need to accomplish for work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But- ideally you try to design so people can learn by doing. </a:t>
            </a:r>
          </a:p>
        </p:txBody>
      </p:sp>
    </p:spTree>
    <p:extLst>
      <p:ext uri="{BB962C8B-B14F-4D97-AF65-F5344CB8AC3E}">
        <p14:creationId xmlns:p14="http://schemas.microsoft.com/office/powerpoint/2010/main" val="332205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1A6A-6CCB-25EE-61DB-E01F0A2C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the goal…. 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EDE27E-7256-5D71-2EA3-049E47DE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34" y="1996827"/>
            <a:ext cx="8431801" cy="26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3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461-155A-3D37-744E-0D4466F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by seeking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A614C-4032-CDA3-E37D-D2AADC728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700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Users resort 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seeking help when they get stuck</a:t>
            </a:r>
          </a:p>
          <a:p>
            <a:r>
              <a:rPr lang="en-US" dirty="0"/>
              <a:t>User already has a problem and are looking for concrete solutions</a:t>
            </a:r>
          </a:p>
          <a:p>
            <a:endParaRPr lang="en-US" dirty="0"/>
          </a:p>
          <a:p>
            <a:r>
              <a:rPr lang="en-US" dirty="0"/>
              <a:t>Last resort options:</a:t>
            </a:r>
          </a:p>
          <a:p>
            <a:pPr lvl="1"/>
            <a:r>
              <a:rPr lang="en-US" dirty="0"/>
              <a:t>Chatbots to help</a:t>
            </a:r>
          </a:p>
          <a:p>
            <a:pPr lvl="1"/>
            <a:r>
              <a:rPr lang="en-US" dirty="0"/>
              <a:t>Help buttons</a:t>
            </a:r>
          </a:p>
          <a:p>
            <a:pPr lvl="1"/>
            <a:r>
              <a:rPr lang="en-US" dirty="0"/>
              <a:t>Search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Giving these help options is good, but not enough</a:t>
            </a:r>
          </a:p>
          <a:p>
            <a:endParaRPr lang="en-US" dirty="0"/>
          </a:p>
          <a:p>
            <a:r>
              <a:rPr lang="en-US" dirty="0"/>
              <a:t>But- at least make the help searchable and goal-oriented</a:t>
            </a:r>
          </a:p>
          <a:p>
            <a:pPr lvl="1"/>
            <a:r>
              <a:rPr lang="en-US" dirty="0"/>
              <a:t>Ex- overlays</a:t>
            </a:r>
          </a:p>
        </p:txBody>
      </p:sp>
      <p:pic>
        <p:nvPicPr>
          <p:cNvPr id="4" name="Picture 2" descr="https://lh3.googleusercontent.com/H7Sz5CGfe8279XFR_2owslzAhhXr5oBGkj7145Vkd3OUQJE5Vs4dCD6UPg-Q5Toqoth7wzFT6BdKyFCe_JmaOOomwtg6Qwd0m-MrAf3qyhMdqFVqWPHsb_ec2Rir8lQ-m4KMwFAD">
            <a:extLst>
              <a:ext uri="{FF2B5EF4-FFF2-40B4-BE49-F238E27FC236}">
                <a16:creationId xmlns:a16="http://schemas.microsoft.com/office/drawing/2014/main" id="{62014C27-7D0B-0240-EB3E-16DAC2EF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08" y="301143"/>
            <a:ext cx="331186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48B0036D-B089-87EE-C478-250B1827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556" y="2081213"/>
            <a:ext cx="2815994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11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542F-67B8-D579-E145-9C93ADAC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by watching others?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3713C-FFA0-BE9F-266E-BD661C477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49" y="1800225"/>
            <a:ext cx="5575300" cy="4351338"/>
          </a:xfrm>
        </p:spPr>
        <p:txBody>
          <a:bodyPr/>
          <a:lstStyle/>
          <a:p>
            <a:r>
              <a:rPr lang="en-US" dirty="0"/>
              <a:t>You watch someone use something</a:t>
            </a:r>
          </a:p>
          <a:p>
            <a:r>
              <a:rPr lang="en-US" dirty="0"/>
              <a:t>(note- this is how I learned to use Sage)</a:t>
            </a:r>
          </a:p>
          <a:p>
            <a:r>
              <a:rPr lang="en-US" dirty="0"/>
              <a:t>But, can’t count on this….</a:t>
            </a:r>
          </a:p>
          <a:p>
            <a:r>
              <a:rPr lang="en-US" dirty="0"/>
              <a:t>Maybe professional software…</a:t>
            </a:r>
          </a:p>
        </p:txBody>
      </p:sp>
      <p:pic>
        <p:nvPicPr>
          <p:cNvPr id="4" name="Picture 2" descr="https://lh4.googleusercontent.com/O8usOmg2go5uAL42RjUO1oMdi7peRs2M7zyJTTzCoxJJVv_5VewFgJc6gnuv_Jqlyc3zTOLBWL5-F2_VAP1Zf-rxZYK7B-ccq3-E6eLyvDQuefumwYUknoajOCcNzd7Uee75Okyh">
            <a:extLst>
              <a:ext uri="{FF2B5EF4-FFF2-40B4-BE49-F238E27FC236}">
                <a16:creationId xmlns:a16="http://schemas.microsoft.com/office/drawing/2014/main" id="{D6A9D810-31A9-E72E-FB9C-D0AEDEDF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25" y="2984499"/>
            <a:ext cx="6382526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7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259E-569E-1FFD-0B69-7C2CD3FA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users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B9F08-E6D7-E612-BDE3-5F8D981C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Users don’t start using a system to learn it</a:t>
            </a:r>
          </a:p>
          <a:p>
            <a:r>
              <a:rPr lang="en-US" dirty="0"/>
              <a:t>User’s typically try to do what they want to do, they have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goal</a:t>
            </a:r>
            <a:r>
              <a:rPr lang="en-US" dirty="0"/>
              <a:t> in mind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explore</a:t>
            </a:r>
            <a:r>
              <a:rPr lang="en-US" dirty="0"/>
              <a:t> the interface to see if they can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figure out how to do it</a:t>
            </a:r>
            <a:r>
              <a:rPr lang="en-US" dirty="0"/>
              <a:t>.  </a:t>
            </a:r>
          </a:p>
          <a:p>
            <a:r>
              <a:rPr lang="en-US" dirty="0"/>
              <a:t>Users are more interested in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achieving their goal </a:t>
            </a:r>
            <a:r>
              <a:rPr lang="en-US" dirty="0"/>
              <a:t>than in learning your interface</a:t>
            </a:r>
          </a:p>
          <a:p>
            <a:r>
              <a:rPr lang="en-US" dirty="0"/>
              <a:t>As a UI designer your job is to clearly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communicate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to use the UI, through the design</a:t>
            </a:r>
            <a:r>
              <a:rPr lang="en-US" dirty="0"/>
              <a:t>, and help the user achieve their first goal </a:t>
            </a:r>
          </a:p>
          <a:p>
            <a:r>
              <a:rPr lang="en-US" dirty="0"/>
              <a:t>User expectation: getting things done, not learning the interface.   </a:t>
            </a:r>
          </a:p>
        </p:txBody>
      </p:sp>
    </p:spTree>
    <p:extLst>
      <p:ext uri="{BB962C8B-B14F-4D97-AF65-F5344CB8AC3E}">
        <p14:creationId xmlns:p14="http://schemas.microsoft.com/office/powerpoint/2010/main" val="3592808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ADCD-976A-4F2A-007E-C728B21E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for UI Designers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BFD85-E85D-26E4-C4DF-3B2AEF3F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want 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match the design to the user’s goals </a:t>
            </a:r>
          </a:p>
          <a:p>
            <a:pPr marL="0" indent="0">
              <a:buNone/>
            </a:pPr>
            <a:r>
              <a:rPr lang="en-US" dirty="0"/>
              <a:t>So, we need to:</a:t>
            </a:r>
          </a:p>
          <a:p>
            <a:r>
              <a:rPr lang="en-US" dirty="0"/>
              <a:t>Know who the users are</a:t>
            </a:r>
          </a:p>
          <a:p>
            <a:r>
              <a:rPr lang="en-US" dirty="0"/>
              <a:t>Know the users’ goals when you design</a:t>
            </a:r>
          </a:p>
          <a:p>
            <a:endParaRPr lang="en-US" dirty="0"/>
          </a:p>
          <a:p>
            <a:r>
              <a:rPr lang="en-US" dirty="0"/>
              <a:t>Process for collecting this information -&gt;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 centered design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0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0CCD-B984-AF82-FD04-A04E10B2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understand our users’ goals….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91E07-CE0F-F485-E7E7-7BE2E1EA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18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94E4-EF1B-11E8-39D3-0D27333A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understand our users’ goals….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57A0F-1C12-6862-A7F9-29F6358C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4265" cy="4351338"/>
          </a:xfrm>
        </p:spPr>
        <p:txBody>
          <a:bodyPr/>
          <a:lstStyle/>
          <a:p>
            <a:r>
              <a:rPr lang="en-US" dirty="0"/>
              <a:t>Fundamental concepts about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people interact with things and discover what they do  </a:t>
            </a:r>
            <a:r>
              <a:rPr lang="en-US" dirty="0"/>
              <a:t>(Don Norman) </a:t>
            </a:r>
          </a:p>
          <a:p>
            <a:pPr lvl="1"/>
            <a:r>
              <a:rPr lang="en-US" dirty="0"/>
              <a:t>Affordances</a:t>
            </a:r>
          </a:p>
          <a:p>
            <a:pPr lvl="1"/>
            <a:r>
              <a:rPr lang="en-US" dirty="0"/>
              <a:t>Signifiers</a:t>
            </a:r>
          </a:p>
          <a:p>
            <a:pPr lvl="1"/>
            <a:r>
              <a:rPr lang="en-US" dirty="0"/>
              <a:t>Constraints</a:t>
            </a:r>
          </a:p>
          <a:p>
            <a:pPr lvl="1"/>
            <a:r>
              <a:rPr lang="en-US" dirty="0"/>
              <a:t>Mappings</a:t>
            </a:r>
          </a:p>
          <a:p>
            <a:pPr lvl="1"/>
            <a:r>
              <a:rPr lang="en-US" dirty="0"/>
              <a:t>Feedback</a:t>
            </a:r>
          </a:p>
          <a:p>
            <a:pPr lvl="1"/>
            <a:r>
              <a:rPr lang="en-US" dirty="0"/>
              <a:t>User’s conceptual model of the system </a:t>
            </a:r>
          </a:p>
          <a:p>
            <a:pPr lvl="1"/>
            <a:endParaRPr lang="en-US" dirty="0"/>
          </a:p>
        </p:txBody>
      </p:sp>
      <p:pic>
        <p:nvPicPr>
          <p:cNvPr id="3074" name="Picture 2" descr="The Design of Everyday Things 1st edition 9780465050659 0465050654">
            <a:extLst>
              <a:ext uri="{FF2B5EF4-FFF2-40B4-BE49-F238E27FC236}">
                <a16:creationId xmlns:a16="http://schemas.microsoft.com/office/drawing/2014/main" id="{C23BCA74-C73A-5032-3EE4-2F5AF848A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852" y="1476033"/>
            <a:ext cx="3332948" cy="501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82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6150-D5DA-1D55-8F75-7066AE4F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14C3-5CA8-CA42-834F-6A48F41D2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Affordances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perceivable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action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possibilities</a:t>
            </a:r>
            <a:endParaRPr lang="en-US" dirty="0"/>
          </a:p>
          <a:p>
            <a:r>
              <a:rPr lang="en-US" dirty="0"/>
              <a:t>Affordance refers to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perceived and actual properties of a thing that determine how it is operated</a:t>
            </a:r>
          </a:p>
          <a:p>
            <a:r>
              <a:rPr lang="en-US" dirty="0"/>
              <a:t>Affordances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an interface communicates non-verbally</a:t>
            </a:r>
            <a:r>
              <a:rPr lang="en-US" dirty="0"/>
              <a:t>, telling you how to operate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2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5B097-79E2-AD40-41D1-E9C1C960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joke about learning to use a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BE76F-1CAB-4932-6A9C-D274C159D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0243" cy="4351338"/>
          </a:xfrm>
        </p:spPr>
        <p:txBody>
          <a:bodyPr/>
          <a:lstStyle/>
          <a:p>
            <a:r>
              <a:rPr lang="en-US" dirty="0"/>
              <a:t>Books have affordances</a:t>
            </a:r>
          </a:p>
          <a:p>
            <a:r>
              <a:rPr lang="en-US" dirty="0"/>
              <a:t>Pages are for flipping</a:t>
            </a:r>
          </a:p>
          <a:p>
            <a:r>
              <a:rPr lang="en-US" dirty="0"/>
              <a:t>Pages can be flipped forwards and backwards</a:t>
            </a:r>
          </a:p>
          <a:p>
            <a:r>
              <a:rPr lang="en-US" dirty="0"/>
              <a:t>Book covers can be opened, closed</a:t>
            </a:r>
          </a:p>
          <a:p>
            <a:endParaRPr lang="en-US" dirty="0"/>
          </a:p>
          <a:p>
            <a:r>
              <a:rPr lang="en-US" dirty="0"/>
              <a:t>It doesn’t need a sign, or a manual</a:t>
            </a:r>
          </a:p>
          <a:p>
            <a:r>
              <a:rPr lang="en-US" dirty="0"/>
              <a:t>It’s physical properties communicates these things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390A47F4-2BF6-866A-1A6D-35F516149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193" y="1506131"/>
            <a:ext cx="532299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Monday Aug 29 (Day 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Reminders, course logistics</a:t>
            </a:r>
          </a:p>
          <a:p>
            <a:pPr lvl="1"/>
            <a:r>
              <a:rPr lang="en-US" dirty="0"/>
              <a:t>Review last week</a:t>
            </a:r>
          </a:p>
          <a:p>
            <a:pPr lvl="1"/>
            <a:r>
              <a:rPr lang="en-US" dirty="0"/>
              <a:t>Let’s think about the user’s goals, tasks, and concept of the system</a:t>
            </a:r>
          </a:p>
          <a:p>
            <a:pPr lvl="1"/>
            <a:r>
              <a:rPr lang="en-US" dirty="0"/>
              <a:t>Activity about the first project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7CDC-BDF7-8FA1-086A-1747ED4C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door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0343-C355-93BE-4B9A-5B8FEFA40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7508" cy="4351338"/>
          </a:xfrm>
        </p:spPr>
        <p:txBody>
          <a:bodyPr/>
          <a:lstStyle/>
          <a:p>
            <a:r>
              <a:rPr lang="en-US" dirty="0"/>
              <a:t>Doors have an affordance of being pushed or pulled open</a:t>
            </a:r>
          </a:p>
          <a:p>
            <a:r>
              <a:rPr lang="en-US" dirty="0"/>
              <a:t>Handles have an affordance of being grabbable and pullable</a:t>
            </a:r>
          </a:p>
          <a:p>
            <a:r>
              <a:rPr lang="en-US" dirty="0"/>
              <a:t>People will walk up to this ‘push’ door and try to pull it open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2E2BF-034A-A8B4-E9CC-6677E5BC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55" y="1549915"/>
            <a:ext cx="4102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20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EE6A-A41E-1351-429F-5B91EBF3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interface hall of shame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F2B8-8979-2663-6AC4-6EA0F8954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Scrollbars have a property (affordance) of being continuously draggable for continuous scrolling – smooth movement left/right</a:t>
            </a:r>
          </a:p>
          <a:p>
            <a:pPr lvl="1"/>
            <a:r>
              <a:rPr lang="en-US" dirty="0"/>
              <a:t>Not for discrete selection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4F7EB561-746A-90FB-0D24-42A9BE11391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81872" y="2841866"/>
            <a:ext cx="4170645" cy="34700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3921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A00C-3153-97E2-1EEF-839942B0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Perceived vs actual affordances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4501-8390-A679-A215-E95887E4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perceive that something has an affordance, but it may not have it</a:t>
            </a:r>
          </a:p>
          <a:p>
            <a:pPr lvl="1"/>
            <a:r>
              <a:rPr lang="en-US" dirty="0"/>
              <a:t>Paper chair may look like you can sit on it, but it does not afford sitting</a:t>
            </a:r>
          </a:p>
          <a:p>
            <a:pPr lvl="1"/>
            <a:r>
              <a:rPr lang="en-US" dirty="0"/>
              <a:t>Fire hydrant may not look like it has an affordance for sitting- no flat surface- but it does afford sitting (not comfortably but….)</a:t>
            </a:r>
          </a:p>
          <a:p>
            <a:r>
              <a:rPr lang="en-US" dirty="0"/>
              <a:t>This is where things can go wrong in our interface design</a:t>
            </a:r>
          </a:p>
          <a:p>
            <a:pPr lvl="1"/>
            <a:r>
              <a:rPr lang="en-US" dirty="0"/>
              <a:t>I think I can click this, I think I can drag this, I think I can click and type here…. But I can’t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1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5B35-4E6A-A6D2-4AD0-FB70B1D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affordances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CF65F-417D-9941-4867-005917F1A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Chairs have a design that reveals an affordance of being able to sit on it- it’s shape mirrors a human, seated body</a:t>
            </a:r>
          </a:p>
          <a:p>
            <a:r>
              <a:rPr lang="en-US" dirty="0"/>
              <a:t>But- you can stand on a chair to change a lightbulb</a:t>
            </a:r>
          </a:p>
          <a:p>
            <a:endParaRPr lang="en-US" dirty="0"/>
          </a:p>
          <a:p>
            <a:r>
              <a:rPr lang="en-US" dirty="0"/>
              <a:t>An object’s affordances can be revealed by what people do with it</a:t>
            </a:r>
          </a:p>
        </p:txBody>
      </p:sp>
    </p:spTree>
    <p:extLst>
      <p:ext uri="{BB962C8B-B14F-4D97-AF65-F5344CB8AC3E}">
        <p14:creationId xmlns:p14="http://schemas.microsoft.com/office/powerpoint/2010/main" val="1353504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4E1D-3E33-AC9C-B974-BEF8C665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Affordances are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9D864-7BAA-F561-CB75-5D6EA1D9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Affordances are rarely innate, we learn about them from experience</a:t>
            </a:r>
          </a:p>
          <a:p>
            <a:pPr lvl="1"/>
            <a:r>
              <a:rPr lang="en-US" dirty="0"/>
              <a:t>We have experience sitting on chairs, and we recognize the properties suitable for sitting</a:t>
            </a:r>
          </a:p>
          <a:p>
            <a:pPr lvl="1"/>
            <a:r>
              <a:rPr lang="en-US" dirty="0"/>
              <a:t>Same with door handles, book pages, scrollbars….. </a:t>
            </a:r>
          </a:p>
          <a:p>
            <a:r>
              <a:rPr lang="en-US" dirty="0"/>
              <a:t>You learn what the thing is capable of doing from lots of experiences with physical objects and digital interfaces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4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8C2D-214E-1CB8-D1A0-F39917CE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kids…. Learning the physical world </a:t>
            </a:r>
          </a:p>
        </p:txBody>
      </p:sp>
      <p:pic>
        <p:nvPicPr>
          <p:cNvPr id="7" name="Picture 6" descr="A picture containing person, indoor, young&#10;&#10;Description automatically generated">
            <a:extLst>
              <a:ext uri="{FF2B5EF4-FFF2-40B4-BE49-F238E27FC236}">
                <a16:creationId xmlns:a16="http://schemas.microsoft.com/office/drawing/2014/main" id="{4A234C96-EBB8-CA41-3925-B09E3671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376" y="2699351"/>
            <a:ext cx="2845142" cy="3793523"/>
          </a:xfrm>
          <a:prstGeom prst="rect">
            <a:avLst/>
          </a:prstGeom>
        </p:spPr>
      </p:pic>
      <p:pic>
        <p:nvPicPr>
          <p:cNvPr id="9" name="Picture 8" descr="A picture containing floor, indoor, wall, little&#10;&#10;Description automatically generated">
            <a:extLst>
              <a:ext uri="{FF2B5EF4-FFF2-40B4-BE49-F238E27FC236}">
                <a16:creationId xmlns:a16="http://schemas.microsoft.com/office/drawing/2014/main" id="{B0276C6E-F95B-5DFF-F4C9-A489B1B0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168" y="1362675"/>
            <a:ext cx="2541840" cy="3389120"/>
          </a:xfrm>
          <a:prstGeom prst="rect">
            <a:avLst/>
          </a:prstGeom>
        </p:spPr>
      </p:pic>
      <p:pic>
        <p:nvPicPr>
          <p:cNvPr id="13" name="Picture 12" descr="A picture containing wall, floor, indoor, person&#10;&#10;Description automatically generated">
            <a:extLst>
              <a:ext uri="{FF2B5EF4-FFF2-40B4-BE49-F238E27FC236}">
                <a16:creationId xmlns:a16="http://schemas.microsoft.com/office/drawing/2014/main" id="{52C5F27C-E747-AF54-9D11-839E724FB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75" y="2866768"/>
            <a:ext cx="2719579" cy="3626106"/>
          </a:xfrm>
          <a:prstGeom prst="rect">
            <a:avLst/>
          </a:prstGeom>
        </p:spPr>
      </p:pic>
      <p:pic>
        <p:nvPicPr>
          <p:cNvPr id="21" name="Picture 20" descr="A baby in a refrigerator&#10;&#10;Description automatically generated with low confidence">
            <a:extLst>
              <a:ext uri="{FF2B5EF4-FFF2-40B4-BE49-F238E27FC236}">
                <a16:creationId xmlns:a16="http://schemas.microsoft.com/office/drawing/2014/main" id="{82064652-1DFA-59D7-801E-55FA8F242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06638" y="2375341"/>
            <a:ext cx="3626106" cy="27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0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7CAE-D416-366D-E9F7-98A40C6D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kids… Learning about digital things </a:t>
            </a:r>
          </a:p>
        </p:txBody>
      </p:sp>
      <p:pic>
        <p:nvPicPr>
          <p:cNvPr id="5" name="Picture 4" descr="A perso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A07C61D-D355-E054-3633-A6D3C7C2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04" y="2395531"/>
            <a:ext cx="7772400" cy="409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5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7D17-1A47-E2F4-042F-E0AE0398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Learned, but also fundamental to the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E5E39-B4E2-EF93-1840-06EB38718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yes these are learned</a:t>
            </a:r>
          </a:p>
          <a:p>
            <a:r>
              <a:rPr lang="en-US" dirty="0"/>
              <a:t>But, also they have much to do with the actual properties of how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77319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29F9-D1B6-4FA1-9225-57AFA369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2096-9B43-8044-2EFF-A80B6C539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interface elements, or physical elements for devices in ways that match the affordance of the interface element</a:t>
            </a:r>
          </a:p>
          <a:p>
            <a:endParaRPr lang="en-US" dirty="0"/>
          </a:p>
          <a:p>
            <a:r>
              <a:rPr lang="en-US" dirty="0"/>
              <a:t>Consider the affordances! </a:t>
            </a:r>
          </a:p>
          <a:p>
            <a:endParaRPr lang="en-US" dirty="0"/>
          </a:p>
          <a:p>
            <a:r>
              <a:rPr lang="en-US" dirty="0"/>
              <a:t>Let’s quick think about the affordances of….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03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5FD2-3B72-8FEB-6A3B-0D1EE763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you need help to learn an affordance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35FF-C25D-55DB-D04C-633D7DFE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432" y="1940011"/>
            <a:ext cx="3696730" cy="48067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Touch screen interactions we have learned- this touch screen can be …. (Tapped on, double tapped on, dragged, swiped, pinched….)</a:t>
            </a:r>
          </a:p>
          <a:p>
            <a:r>
              <a:rPr lang="en-US" dirty="0"/>
              <a:t>Become universal affordances across devices and platforms </a:t>
            </a:r>
          </a:p>
          <a:p>
            <a:r>
              <a:rPr lang="en-US" dirty="0"/>
              <a:t>But in the early days of touch interaction, we hadn’t learned them</a:t>
            </a:r>
          </a:p>
          <a:p>
            <a:r>
              <a:rPr lang="en-US" dirty="0"/>
              <a:t>Needed help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F84541-C879-5233-3300-7ED5CF86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33" y="2116784"/>
            <a:ext cx="6663896" cy="34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2917-6F69-D2EF-398E-B9CBD470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0F406-87B9-D3F5-0B1C-A0070D50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3995AA-9097-56B5-F9F0-E2B0AB657A3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Homework: </a:t>
            </a:r>
          </a:p>
          <a:p>
            <a:pPr lvl="1"/>
            <a:r>
              <a:rPr lang="en-US" dirty="0"/>
              <a:t>Still open- turn it in!  </a:t>
            </a:r>
          </a:p>
          <a:p>
            <a:r>
              <a:rPr lang="en-US" dirty="0"/>
              <a:t>Syllabus: </a:t>
            </a:r>
          </a:p>
          <a:p>
            <a:pPr lvl="1"/>
            <a:r>
              <a:rPr lang="en-US" dirty="0"/>
              <a:t>Questions? </a:t>
            </a:r>
          </a:p>
          <a:p>
            <a:r>
              <a:rPr lang="en-US" dirty="0"/>
              <a:t>This week:</a:t>
            </a:r>
          </a:p>
          <a:p>
            <a:pPr lvl="1"/>
            <a:r>
              <a:rPr lang="en-US" dirty="0"/>
              <a:t>Building our 1</a:t>
            </a:r>
            <a:r>
              <a:rPr lang="en-US" baseline="30000" dirty="0"/>
              <a:t>st</a:t>
            </a:r>
            <a:r>
              <a:rPr lang="en-US" dirty="0"/>
              <a:t> project requirements together</a:t>
            </a:r>
          </a:p>
          <a:p>
            <a:pPr lvl="1"/>
            <a:r>
              <a:rPr lang="en-US" dirty="0"/>
              <a:t>Bring a sketchbook or sketching device</a:t>
            </a:r>
          </a:p>
          <a:p>
            <a:r>
              <a:rPr lang="en-US" dirty="0"/>
              <a:t>Next week:</a:t>
            </a:r>
          </a:p>
          <a:p>
            <a:pPr lvl="1"/>
            <a:r>
              <a:rPr lang="en-US" dirty="0"/>
              <a:t>Let’s get technical- 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javascript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81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29F9-D1B6-4FA1-9225-57AFA369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you need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2096-9B43-8044-2EFF-A80B6C539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But, what if the affordance of an interfaces is not immediately perceived by the user?</a:t>
            </a:r>
          </a:p>
          <a:p>
            <a:pPr marL="0" indent="0">
              <a:buNone/>
            </a:pPr>
            <a:r>
              <a:rPr lang="en-US" dirty="0"/>
              <a:t>	Where do I touch to interact?</a:t>
            </a:r>
          </a:p>
          <a:p>
            <a:pPr marL="0" indent="0">
              <a:buNone/>
            </a:pPr>
            <a:r>
              <a:rPr lang="en-US" dirty="0"/>
              <a:t>Or, what if the current state or significance of the element needs to be highlighted?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Need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signifier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6817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4ECF-F8D6-B3E2-58D3-0AC1572F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click?  Where can I touch?  </a:t>
            </a:r>
          </a:p>
        </p:txBody>
      </p:sp>
    </p:spTree>
    <p:extLst>
      <p:ext uri="{BB962C8B-B14F-4D97-AF65-F5344CB8AC3E}">
        <p14:creationId xmlns:p14="http://schemas.microsoft.com/office/powerpoint/2010/main" val="1228140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A293-E4D4-64A6-A421-785A40B4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Signifiers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8477B2B-AACD-0834-7A0D-0ED490135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087" y="895350"/>
            <a:ext cx="5702300" cy="506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AEACE-4B52-15AA-4342-D126889C9B1A}"/>
              </a:ext>
            </a:extLst>
          </p:cNvPr>
          <p:cNvSpPr txBox="1"/>
          <p:nvPr/>
        </p:nvSpPr>
        <p:spPr>
          <a:xfrm>
            <a:off x="5153535" y="6308209"/>
            <a:ext cx="703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h_locke</a:t>
            </a:r>
            <a:r>
              <a:rPr lang="en-US" dirty="0"/>
              <a:t>/affordances-and-signifiers-82bd6f50fc1a</a:t>
            </a:r>
          </a:p>
        </p:txBody>
      </p:sp>
    </p:spTree>
    <p:extLst>
      <p:ext uri="{BB962C8B-B14F-4D97-AF65-F5344CB8AC3E}">
        <p14:creationId xmlns:p14="http://schemas.microsoft.com/office/powerpoint/2010/main" val="2683542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2CF8-D2E4-113A-D76E-FB6099E3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Signifiers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ABB9870-27FA-A953-417D-A076551B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219" y="1469596"/>
            <a:ext cx="5511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32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E17A-DA92-8AA5-AEF3-7B78DFEE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use layers of signifiers to increase clarity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E479-2BAA-559D-BFA5-E0526233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322"/>
            <a:ext cx="4836297" cy="4351338"/>
          </a:xfrm>
        </p:spPr>
        <p:txBody>
          <a:bodyPr/>
          <a:lstStyle/>
          <a:p>
            <a:r>
              <a:rPr lang="en-US" dirty="0"/>
              <a:t>Button</a:t>
            </a:r>
          </a:p>
          <a:p>
            <a:pPr lvl="1"/>
            <a:r>
              <a:rPr lang="en-US" dirty="0"/>
              <a:t>Affordance of being clickable</a:t>
            </a:r>
          </a:p>
          <a:p>
            <a:pPr lvl="1"/>
            <a:r>
              <a:rPr lang="en-US" dirty="0"/>
              <a:t>Has a color signifier which highlights that is active</a:t>
            </a:r>
          </a:p>
          <a:p>
            <a:pPr lvl="1"/>
            <a:r>
              <a:rPr lang="en-US" dirty="0"/>
              <a:t>It has a word signifier which describes the action</a:t>
            </a:r>
          </a:p>
          <a:p>
            <a:pPr lvl="1"/>
            <a:r>
              <a:rPr lang="en-US" dirty="0"/>
              <a:t>And a forward arrow, indicating the direction this action will take you in through the interface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AB3F2B6-B094-CD4A-AE85-71D2DA4B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38" y="1461294"/>
            <a:ext cx="6146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4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D192-459C-2F04-9055-D9CCE46A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you can confuse your user by mis-using signifiers and affordances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0CB3EB7-5342-8CAC-5DC2-505213C1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51" y="2120899"/>
            <a:ext cx="5486749" cy="40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6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82F42-80D2-2082-6131-0931F66B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you can confuse your user by mis-using signifiers and affordances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DFAB74-98CB-0E3C-AAA3-4C6C6684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7" y="2097558"/>
            <a:ext cx="4813300" cy="41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4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2ABF-428C-9C14-4CCF-7D6D31BB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5C95-69FD-E0CA-D97E-9401EB267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Affordances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Signifiers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Constraints</a:t>
            </a:r>
          </a:p>
          <a:p>
            <a:r>
              <a:rPr lang="en-US" dirty="0"/>
              <a:t>Mappings</a:t>
            </a:r>
          </a:p>
          <a:p>
            <a:r>
              <a:rPr lang="en-US" dirty="0"/>
              <a:t>Feedback</a:t>
            </a:r>
          </a:p>
          <a:p>
            <a:r>
              <a:rPr lang="en-US" dirty="0"/>
              <a:t>User’s conceptual model of the system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22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A6DE-5792-4272-0AF1-9E59884F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9CE2-DE1B-45F8-8CA5-78E2A796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are about limiting the range of interaction possibilities for the user, to </a:t>
            </a:r>
          </a:p>
          <a:p>
            <a:pPr lvl="1"/>
            <a:r>
              <a:rPr lang="en-US" dirty="0"/>
              <a:t>Simplify the interface</a:t>
            </a:r>
          </a:p>
          <a:p>
            <a:pPr lvl="1"/>
            <a:r>
              <a:rPr lang="en-US" dirty="0"/>
              <a:t>Guide the user to the appropriate next action</a:t>
            </a:r>
          </a:p>
        </p:txBody>
      </p:sp>
    </p:spTree>
    <p:extLst>
      <p:ext uri="{BB962C8B-B14F-4D97-AF65-F5344CB8AC3E}">
        <p14:creationId xmlns:p14="http://schemas.microsoft.com/office/powerpoint/2010/main" val="3657044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C4D3A-C2B3-4714-A1BD-A506F0F1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3760935-B2C0-8C24-5036-7A9A490F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638" y="1228982"/>
            <a:ext cx="5702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C80D-4A6C-FC49-C5FD-98376D9A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learnability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4432-7E22-7988-2C74-57A9FBD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https://www.youtube.com/watch?v=pQHX-SjgQvQ&amp;list=PPSV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this funny?</a:t>
            </a:r>
          </a:p>
          <a:p>
            <a:r>
              <a:rPr lang="en-US" dirty="0"/>
              <a:t>Is it hard to learn to use a physical book?</a:t>
            </a:r>
          </a:p>
          <a:p>
            <a:endParaRPr lang="en-US" dirty="0"/>
          </a:p>
          <a:p>
            <a:r>
              <a:rPr lang="en-US" dirty="0"/>
              <a:t>Let’s bracket this and we can return to it…</a:t>
            </a:r>
          </a:p>
          <a:p>
            <a:r>
              <a:rPr lang="en-US" dirty="0"/>
              <a:t>Let’s think about digital interfaces and how we learn to use it</a:t>
            </a:r>
          </a:p>
        </p:txBody>
      </p:sp>
    </p:spTree>
    <p:extLst>
      <p:ext uri="{BB962C8B-B14F-4D97-AF65-F5344CB8AC3E}">
        <p14:creationId xmlns:p14="http://schemas.microsoft.com/office/powerpoint/2010/main" val="2270966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ECC7-8CCF-B85D-789F-BE210905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Options with greyed out constraints">
            <a:extLst>
              <a:ext uri="{FF2B5EF4-FFF2-40B4-BE49-F238E27FC236}">
                <a16:creationId xmlns:a16="http://schemas.microsoft.com/office/drawing/2014/main" id="{E0FA0700-9124-EDBC-E74E-87082739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402" y="2110775"/>
            <a:ext cx="24511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26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B7961-31E5-B870-07E6-E21E4355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61FAE-2D9A-BAFB-212D-A707133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9281" cy="4351338"/>
          </a:xfrm>
        </p:spPr>
        <p:txBody>
          <a:bodyPr/>
          <a:lstStyle/>
          <a:p>
            <a:r>
              <a:rPr lang="en-US" dirty="0"/>
              <a:t>Conversational interaction or natural interaction</a:t>
            </a:r>
          </a:p>
          <a:p>
            <a:r>
              <a:rPr lang="en-US" dirty="0"/>
              <a:t>Hard to convey to someone what are the constraints</a:t>
            </a:r>
          </a:p>
          <a:p>
            <a:r>
              <a:rPr lang="en-US" dirty="0"/>
              <a:t>We feel unconstrained in how we interact through conversational interactions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B20A64-8784-73AE-CF48-E0E2E86C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06" y="1690688"/>
            <a:ext cx="635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602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2B48-42E8-4796-4686-40867DD0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AFE5-2090-F07C-4176-B301D8CC2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Affordances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Signifiers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Constraints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Mappings</a:t>
            </a:r>
          </a:p>
          <a:p>
            <a:r>
              <a:rPr lang="en-US" dirty="0"/>
              <a:t>Feedback</a:t>
            </a:r>
          </a:p>
          <a:p>
            <a:r>
              <a:rPr lang="en-US" dirty="0"/>
              <a:t>User’s conceptual model of the system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05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B797-D4C2-AB77-CB40-3ACAA477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30B2-BAAD-EF7E-A857-F248FBEED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82548"/>
          </a:xfrm>
        </p:spPr>
        <p:txBody>
          <a:bodyPr/>
          <a:lstStyle/>
          <a:p>
            <a:r>
              <a:rPr lang="en-US" dirty="0"/>
              <a:t>How to communicate what an action will do</a:t>
            </a:r>
          </a:p>
          <a:p>
            <a:r>
              <a:rPr lang="en-US" dirty="0"/>
              <a:t>Considering the mapping – or relationship- from the controls and the impact real world</a:t>
            </a:r>
          </a:p>
        </p:txBody>
      </p:sp>
      <p:pic>
        <p:nvPicPr>
          <p:cNvPr id="5" name="Picture 4" descr="A picture containing text, kitchen appliance&#10;&#10;Description automatically generated">
            <a:extLst>
              <a:ext uri="{FF2B5EF4-FFF2-40B4-BE49-F238E27FC236}">
                <a16:creationId xmlns:a16="http://schemas.microsoft.com/office/drawing/2014/main" id="{4DEA4859-D91B-79E4-F030-AB58FB4A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73" y="3429000"/>
            <a:ext cx="7117321" cy="31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12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5AD4-1A0B-267C-42A0-8EE131A1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215B2-9E86-0C17-EB1C-B5EB5E3E3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38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51DF-3FB7-F5D3-7E71-DD31C9FC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FB52A-BCD7-F69F-F6CB-0003CAD38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Placement of light switches and the actual lights in the room</a:t>
            </a:r>
          </a:p>
          <a:p>
            <a:r>
              <a:rPr lang="en-US" dirty="0"/>
              <a:t>No need for a sign, if you spatially map it to the room </a:t>
            </a:r>
          </a:p>
        </p:txBody>
      </p:sp>
    </p:spTree>
    <p:extLst>
      <p:ext uri="{BB962C8B-B14F-4D97-AF65-F5344CB8AC3E}">
        <p14:creationId xmlns:p14="http://schemas.microsoft.com/office/powerpoint/2010/main" val="3229060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5B3D-11CD-B3BB-FCF2-6E0B3A0A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positioning to convey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6169B-BC89-6BAB-481E-1651821AD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7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5DC7-3B5D-8B73-3B43-6C0C572E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5F3A-120F-EC74-BB36-95B0CD2AF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Affordances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Signifiers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Constraints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Mappings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Feedback</a:t>
            </a:r>
          </a:p>
          <a:p>
            <a:r>
              <a:rPr lang="en-US" dirty="0"/>
              <a:t>User’s conceptual model of the system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25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A96C-01E5-8F61-6A4D-E9A4F2C0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D7099-565F-4E77-A827-E6C9EF09B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92" y="1837982"/>
            <a:ext cx="64522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Response- often visual, sometimes auditory- we get from performing an action</a:t>
            </a:r>
          </a:p>
          <a:p>
            <a:r>
              <a:rPr lang="en-US" dirty="0"/>
              <a:t>Serves as a confirmation that the action was performed</a:t>
            </a:r>
          </a:p>
          <a:p>
            <a:endParaRPr lang="en-US" dirty="0"/>
          </a:p>
          <a:p>
            <a:r>
              <a:rPr lang="en-US" dirty="0"/>
              <a:t>Anyone have examples of interfaces or controls with insufficient feedback</a:t>
            </a:r>
          </a:p>
          <a:p>
            <a:pPr lvl="1"/>
            <a:r>
              <a:rPr lang="en-US" dirty="0"/>
              <a:t>Did this work? </a:t>
            </a:r>
          </a:p>
          <a:p>
            <a:pPr lvl="1"/>
            <a:r>
              <a:rPr lang="en-US" dirty="0"/>
              <a:t>Did I press it?</a:t>
            </a:r>
          </a:p>
          <a:p>
            <a:pPr lvl="1"/>
            <a:r>
              <a:rPr lang="en-US" dirty="0"/>
              <a:t>Should I press it again?</a:t>
            </a:r>
          </a:p>
        </p:txBody>
      </p:sp>
      <p:pic>
        <p:nvPicPr>
          <p:cNvPr id="4" name="Picture 3" descr="Image result for facetime new ui">
            <a:extLst>
              <a:ext uri="{FF2B5EF4-FFF2-40B4-BE49-F238E27FC236}">
                <a16:creationId xmlns:a16="http://schemas.microsoft.com/office/drawing/2014/main" id="{60C5F7B9-9204-FABD-EC9F-A44AF965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26" y="2100649"/>
            <a:ext cx="4779863" cy="353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00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60F3-6E97-C23D-7823-6C8F6780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our </a:t>
            </a:r>
            <a:r>
              <a:rPr lang="en-US" dirty="0" err="1"/>
              <a:t>learnabiity</a:t>
            </a:r>
            <a:r>
              <a:rPr lang="en-US" dirty="0"/>
              <a:t> of a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EAB2-E0A8-F3FB-C8C2-6AA033C5D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 turn the page, I get lots of visual feedback that I have succeeded in accessing new content</a:t>
            </a:r>
          </a:p>
        </p:txBody>
      </p:sp>
    </p:spTree>
    <p:extLst>
      <p:ext uri="{BB962C8B-B14F-4D97-AF65-F5344CB8AC3E}">
        <p14:creationId xmlns:p14="http://schemas.microsoft.com/office/powerpoint/2010/main" val="389116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1A6A-6CCB-25EE-61DB-E01F0A2C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learn to use a new interface?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B94C2-ED21-0A3C-9D05-BD1F5FB4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thoughts- think about something you learned to use recently… </a:t>
            </a:r>
          </a:p>
        </p:txBody>
      </p:sp>
    </p:spTree>
    <p:extLst>
      <p:ext uri="{BB962C8B-B14F-4D97-AF65-F5344CB8AC3E}">
        <p14:creationId xmlns:p14="http://schemas.microsoft.com/office/powerpoint/2010/main" val="3192320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755A-26DB-AF9A-668D-B838CC45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situations with lack of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042E1-56B1-5449-09A5-A2FD65F9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Pushing the up button in an elevator over and over</a:t>
            </a:r>
          </a:p>
          <a:p>
            <a:r>
              <a:rPr lang="en-US" dirty="0"/>
              <a:t>Pushing the walk button at a traffic stop over and over</a:t>
            </a:r>
          </a:p>
          <a:p>
            <a:r>
              <a:rPr lang="en-US" dirty="0"/>
              <a:t>Sitting at the light in your car- did it detect that I am here?  Will it change?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REID: To press or not to press: a guide to pedestrian buttons - Spacing  Toronto">
            <a:extLst>
              <a:ext uri="{FF2B5EF4-FFF2-40B4-BE49-F238E27FC236}">
                <a16:creationId xmlns:a16="http://schemas.microsoft.com/office/drawing/2014/main" id="{A00D7402-9B28-BFB5-C007-4F10611BA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22" y="1538416"/>
            <a:ext cx="3739978" cy="22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3F80FD1A-C7C7-DCC9-DD97-1D4D12AA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335" y="3782403"/>
            <a:ext cx="3594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97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A889-1090-1C33-7809-1756B67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Feedback- needs to be fast!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10CA-6413-DF82-7AF4-CC1F726DC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Studies- even 1/10 of a second can feel too slow</a:t>
            </a:r>
          </a:p>
          <a:p>
            <a:r>
              <a:rPr lang="en-US" dirty="0"/>
              <a:t>If people don’t get feedback, they’ll give 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17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557C-9F72-7463-0306-6565BF79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needs to be informative and not distracting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11843-9C86-B637-7F4E-9A58BC0FB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0114" cy="4351338"/>
          </a:xfrm>
        </p:spPr>
        <p:txBody>
          <a:bodyPr/>
          <a:lstStyle/>
          <a:p>
            <a:r>
              <a:rPr lang="en-US" dirty="0"/>
              <a:t>Indicator lights or sounds are good but</a:t>
            </a:r>
          </a:p>
          <a:p>
            <a:r>
              <a:rPr lang="en-US" dirty="0"/>
              <a:t>Don’t convey much</a:t>
            </a:r>
          </a:p>
          <a:p>
            <a:r>
              <a:rPr lang="en-US" dirty="0"/>
              <a:t>Distracting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Star Trek: Picard Episode 9 - 15 Easter Eggs And References - GameSpot">
            <a:extLst>
              <a:ext uri="{FF2B5EF4-FFF2-40B4-BE49-F238E27FC236}">
                <a16:creationId xmlns:a16="http://schemas.microsoft.com/office/drawing/2014/main" id="{5820B19F-6DF6-EF41-2A51-FFD9CE76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688" y="1395347"/>
            <a:ext cx="5243382" cy="352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ideo Shows 55 Years of STAR TREK 'Red Alert' Moments - Nerdist">
            <a:extLst>
              <a:ext uri="{FF2B5EF4-FFF2-40B4-BE49-F238E27FC236}">
                <a16:creationId xmlns:a16="http://schemas.microsoft.com/office/drawing/2014/main" id="{7CE7C156-BC5D-E9E0-1411-E03F639B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63" y="4359275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577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A650-2ACE-967A-5F0C-F35E8582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feedback -&gt; people will ignore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5C747-FBA5-D6CF-1440-91CA292F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Especially important in mission critical situations</a:t>
            </a:r>
          </a:p>
          <a:p>
            <a:r>
              <a:rPr lang="en-US" dirty="0"/>
              <a:t>Don’t want constant beeps and </a:t>
            </a:r>
            <a:r>
              <a:rPr lang="en-US" dirty="0" err="1"/>
              <a:t>boops</a:t>
            </a:r>
            <a:r>
              <a:rPr lang="en-US" dirty="0"/>
              <a:t> and flashing lights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57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B58E-6022-725B-6A34-50CDB77D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44A2B-62DE-7B68-B1ED-5BBAF80E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User’s conceptual model of the system </a:t>
            </a:r>
          </a:p>
          <a:p>
            <a:r>
              <a:rPr lang="en-US" dirty="0"/>
              <a:t>And how to understand what user’s want to do with your interface- their goals </a:t>
            </a:r>
          </a:p>
        </p:txBody>
      </p:sp>
    </p:spTree>
    <p:extLst>
      <p:ext uri="{BB962C8B-B14F-4D97-AF65-F5344CB8AC3E}">
        <p14:creationId xmlns:p14="http://schemas.microsoft.com/office/powerpoint/2010/main" val="2241951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62A4-599E-FE99-3C34-CC04A9DF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our first project, we are going to design an interface to an appliance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F441-01E6-91A0-5551-2D77923F5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“Interface of a smart  &lt;insert device&gt;”</a:t>
            </a:r>
          </a:p>
          <a:p>
            <a:r>
              <a:rPr lang="en-US" dirty="0"/>
              <a:t>Redesign the interface to a &lt;insert device&gt;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56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62A4-599E-FE99-3C34-CC04A9DF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our first project, we are going to design an interface to an appliance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F441-01E6-91A0-5551-2D77923F5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“Interface of a smart  &lt;insert device&gt;”</a:t>
            </a:r>
          </a:p>
          <a:p>
            <a:r>
              <a:rPr lang="en-US" dirty="0"/>
              <a:t>Redesign the interface to a &lt;insert device&gt;</a:t>
            </a:r>
          </a:p>
          <a:p>
            <a:endParaRPr lang="en-US" dirty="0"/>
          </a:p>
          <a:p>
            <a:r>
              <a:rPr lang="en-US" dirty="0"/>
              <a:t>I would like to brainstorm with you some possible devices we could choose</a:t>
            </a:r>
          </a:p>
          <a:p>
            <a:endParaRPr lang="en-US" dirty="0"/>
          </a:p>
          <a:p>
            <a:r>
              <a:rPr lang="en-US" dirty="0"/>
              <a:t>Refrigerator door interface “Smart fridge”</a:t>
            </a:r>
          </a:p>
          <a:p>
            <a:r>
              <a:rPr lang="en-US" dirty="0"/>
              <a:t>Redesign a car interface</a:t>
            </a:r>
          </a:p>
          <a:p>
            <a:r>
              <a:rPr lang="en-US" dirty="0"/>
              <a:t>Design an UI for a shopping cart</a:t>
            </a:r>
          </a:p>
          <a:p>
            <a:endParaRPr lang="en-US" dirty="0"/>
          </a:p>
          <a:p>
            <a:r>
              <a:rPr lang="en-US" dirty="0"/>
              <a:t>Think about it…..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2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1A6A-6CCB-25EE-61DB-E01F0A2C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learn to use a new interface?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B94C2-ED21-0A3C-9D05-BD1F5FB4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thoughts- think about something you learned to use recently…</a:t>
            </a:r>
          </a:p>
          <a:p>
            <a:endParaRPr lang="en-US" dirty="0"/>
          </a:p>
          <a:p>
            <a:r>
              <a:rPr lang="en-US" dirty="0"/>
              <a:t>2 approaches:</a:t>
            </a:r>
          </a:p>
          <a:p>
            <a:pPr lvl="1"/>
            <a:r>
              <a:rPr lang="en-US" dirty="0"/>
              <a:t>Learn to use by just trying to accomplish your task</a:t>
            </a:r>
          </a:p>
          <a:p>
            <a:pPr lvl="1"/>
            <a:r>
              <a:rPr lang="en-US" dirty="0"/>
              <a:t>Learn to use by reading a manual/how-to or watching tutorial video </a:t>
            </a:r>
          </a:p>
        </p:txBody>
      </p:sp>
    </p:spTree>
    <p:extLst>
      <p:ext uri="{BB962C8B-B14F-4D97-AF65-F5344CB8AC3E}">
        <p14:creationId xmlns:p14="http://schemas.microsoft.com/office/powerpoint/2010/main" val="415275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1A6A-6CCB-25EE-61DB-E01F0A2C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learn to use a new interface?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B94C2-ED21-0A3C-9D05-BD1F5FB4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thoughts- think about something you learned to use recently…</a:t>
            </a:r>
          </a:p>
          <a:p>
            <a:endParaRPr lang="en-US" dirty="0"/>
          </a:p>
          <a:p>
            <a:r>
              <a:rPr lang="en-US" dirty="0"/>
              <a:t>2 approaches:</a:t>
            </a:r>
          </a:p>
          <a:p>
            <a:pPr lvl="1"/>
            <a:r>
              <a:rPr lang="en-US" dirty="0"/>
              <a:t>Learn to use by just trying to accomplish your task</a:t>
            </a:r>
          </a:p>
          <a:p>
            <a:pPr lvl="1"/>
            <a:r>
              <a:rPr lang="en-US" dirty="0"/>
              <a:t>Learn to use by reading a manual/how-to or watching tutorial video</a:t>
            </a:r>
          </a:p>
          <a:p>
            <a:pPr lvl="1"/>
            <a:endParaRPr lang="en-US" dirty="0"/>
          </a:p>
          <a:p>
            <a:r>
              <a:rPr lang="en-US" dirty="0"/>
              <a:t>When are these 2 approaches used?</a:t>
            </a:r>
          </a:p>
        </p:txBody>
      </p:sp>
    </p:spTree>
    <p:extLst>
      <p:ext uri="{BB962C8B-B14F-4D97-AF65-F5344CB8AC3E}">
        <p14:creationId xmlns:p14="http://schemas.microsoft.com/office/powerpoint/2010/main" val="118757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F455-6A22-7391-F219-CD4D1355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approaches</a:t>
            </a:r>
          </a:p>
        </p:txBody>
      </p:sp>
      <p:pic>
        <p:nvPicPr>
          <p:cNvPr id="4" name="Picture 4" descr="https://www.filepicker.io/api/file/511ye0LyRlit2XbTS1kO">
            <a:extLst>
              <a:ext uri="{FF2B5EF4-FFF2-40B4-BE49-F238E27FC236}">
                <a16:creationId xmlns:a16="http://schemas.microsoft.com/office/drawing/2014/main" id="{30CEFCD1-0D30-64E0-E3F8-2892AF236E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919288"/>
            <a:ext cx="752889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0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F455-6A22-7391-F219-CD4D1355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approaches</a:t>
            </a:r>
          </a:p>
        </p:txBody>
      </p:sp>
      <p:pic>
        <p:nvPicPr>
          <p:cNvPr id="4" name="Picture 4" descr="https://www.filepicker.io/api/file/511ye0LyRlit2XbTS1kO">
            <a:extLst>
              <a:ext uri="{FF2B5EF4-FFF2-40B4-BE49-F238E27FC236}">
                <a16:creationId xmlns:a16="http://schemas.microsoft.com/office/drawing/2014/main" id="{30CEFCD1-0D30-64E0-E3F8-2892AF236E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919288"/>
            <a:ext cx="752889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Image result for faceapp">
            <a:extLst>
              <a:ext uri="{FF2B5EF4-FFF2-40B4-BE49-F238E27FC236}">
                <a16:creationId xmlns:a16="http://schemas.microsoft.com/office/drawing/2014/main" id="{DB8FE920-0B3C-DA36-B2EE-2F101CBD7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61" y="328614"/>
            <a:ext cx="3262312" cy="326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faceapp UI">
            <a:extLst>
              <a:ext uri="{FF2B5EF4-FFF2-40B4-BE49-F238E27FC236}">
                <a16:creationId xmlns:a16="http://schemas.microsoft.com/office/drawing/2014/main" id="{79F87099-B6BA-6914-3CF4-00E9DB7A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404" y="3590926"/>
            <a:ext cx="4006246" cy="273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1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5703</TotalTime>
  <Words>1944</Words>
  <Application>Microsoft Macintosh PowerPoint</Application>
  <PresentationFormat>Widescreen</PresentationFormat>
  <Paragraphs>252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 User Interface Design  </vt:lpstr>
      <vt:lpstr>UI Design: Monday Aug 29 (Day 4) </vt:lpstr>
      <vt:lpstr>Course logistics</vt:lpstr>
      <vt:lpstr>Let’s start with learnability</vt:lpstr>
      <vt:lpstr>How do you learn to use a new interface? </vt:lpstr>
      <vt:lpstr>How do you learn to use a new interface? </vt:lpstr>
      <vt:lpstr>How do you learn to use a new interface? </vt:lpstr>
      <vt:lpstr>Learning approaches</vt:lpstr>
      <vt:lpstr>Learning approaches</vt:lpstr>
      <vt:lpstr>In some cases, you will learn by reading a manual, watching a tutorial, taking a course</vt:lpstr>
      <vt:lpstr>Not the goal…. </vt:lpstr>
      <vt:lpstr>Learn by seeking help?</vt:lpstr>
      <vt:lpstr>Learn by watching others? </vt:lpstr>
      <vt:lpstr>Most users learn by doing</vt:lpstr>
      <vt:lpstr>Lessons for UI Designers</vt:lpstr>
      <vt:lpstr>But before we understand our users’ goals….</vt:lpstr>
      <vt:lpstr>But before we understand our users’ goals….</vt:lpstr>
      <vt:lpstr>Affordance</vt:lpstr>
      <vt:lpstr>Returning to our joke about learning to use a book</vt:lpstr>
      <vt:lpstr>Returning to our door example</vt:lpstr>
      <vt:lpstr>Returning to our interface hall of shame example</vt:lpstr>
      <vt:lpstr>Perceived vs actual affordances</vt:lpstr>
      <vt:lpstr>Hidden affordances</vt:lpstr>
      <vt:lpstr>Affordances are learned</vt:lpstr>
      <vt:lpstr>My kids…. Learning the physical world </vt:lpstr>
      <vt:lpstr>My kids… Learning about digital things </vt:lpstr>
      <vt:lpstr>Learned, but also fundamental to the object</vt:lpstr>
      <vt:lpstr>Take-away</vt:lpstr>
      <vt:lpstr>Sometimes you need help to learn an affordance</vt:lpstr>
      <vt:lpstr>Sometimes you need a signifier</vt:lpstr>
      <vt:lpstr>Where do I click?  Where can I touch?  </vt:lpstr>
      <vt:lpstr>Signifiers </vt:lpstr>
      <vt:lpstr>Signifiers</vt:lpstr>
      <vt:lpstr>You can use layers of signifiers to increase clarity</vt:lpstr>
      <vt:lpstr>Ways you can confuse your user by mis-using signifiers and affordances</vt:lpstr>
      <vt:lpstr>Ways you can confuse your user by mis-using signifiers and affordances</vt:lpstr>
      <vt:lpstr>Constraints </vt:lpstr>
      <vt:lpstr>What are constraints</vt:lpstr>
      <vt:lpstr>PowerPoint Presentation</vt:lpstr>
      <vt:lpstr>PowerPoint Presentation</vt:lpstr>
      <vt:lpstr>Constraint challenges</vt:lpstr>
      <vt:lpstr>PowerPoint Presentation</vt:lpstr>
      <vt:lpstr>Mappings</vt:lpstr>
      <vt:lpstr>PowerPoint Presentation</vt:lpstr>
      <vt:lpstr>Other examples</vt:lpstr>
      <vt:lpstr>Spatial positioning to convey </vt:lpstr>
      <vt:lpstr>PowerPoint Presentation</vt:lpstr>
      <vt:lpstr>What is feedback?</vt:lpstr>
      <vt:lpstr>Return to our learnabiity of a book</vt:lpstr>
      <vt:lpstr>Some situations with lack of feedback</vt:lpstr>
      <vt:lpstr>Feedback- needs to be fast! </vt:lpstr>
      <vt:lpstr>Feedback needs to be informative and not distracting</vt:lpstr>
      <vt:lpstr>Too much feedback -&gt; people will ignore</vt:lpstr>
      <vt:lpstr>Next time…..</vt:lpstr>
      <vt:lpstr>For our first project, we are going to design an interface to an appliance</vt:lpstr>
      <vt:lpstr>For our first project, we are going to design an interface to an appliance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M</cp:lastModifiedBy>
  <cp:revision>76</cp:revision>
  <dcterms:created xsi:type="dcterms:W3CDTF">2022-01-10T03:51:18Z</dcterms:created>
  <dcterms:modified xsi:type="dcterms:W3CDTF">2022-08-29T14:44:51Z</dcterms:modified>
</cp:coreProperties>
</file>